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9" r:id="rId3"/>
    <p:sldId id="258" r:id="rId4"/>
    <p:sldId id="261"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9D0FF"/>
    <a:srgbClr val="00CCFF"/>
    <a:srgbClr val="6699FF"/>
    <a:srgbClr val="FF0066"/>
    <a:srgbClr val="FF3399"/>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EAE012-A3A9-46C1-A9FA-DC53381B6B3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E1AADA-FCF5-461A-9BDB-288DDE186A4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4FABA7-2325-4F45-A2C2-857AD71D7C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8D56DF-BC93-4A0A-896C-7F6FE1D2407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D03DF9-1999-43F1-9D6C-C66178663D8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B2694D9-1E2F-4237-BFA6-2714D641251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F254F1-70E5-4ECA-AE5C-E1B4B30BF09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D74859B-DECF-47F7-B336-8E4227B2E0C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80E98EF-652F-4E88-BDC3-C78A7DBE01C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00AB73B-E3DF-45FB-8785-C555BEAE51C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5C3E6B-F08C-44CA-9C4C-C78757C3760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F1BCCB0-81DB-4472-943A-62E6630D5E1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485775" y="392113"/>
            <a:ext cx="6753225" cy="1138237"/>
          </a:xfrm>
          <a:prstGeom prst="rect">
            <a:avLst/>
          </a:prstGeom>
          <a:noFill/>
          <a:ln w="9525">
            <a:noFill/>
            <a:miter lim="800000"/>
            <a:headEnd/>
            <a:tailEnd/>
          </a:ln>
        </p:spPr>
        <p:txBody>
          <a:bodyPr>
            <a:spAutoFit/>
          </a:bodyPr>
          <a:lstStyle/>
          <a:p>
            <a:pPr algn="ctr"/>
            <a:r>
              <a:rPr lang="en-US" sz="2000"/>
              <a:t>              </a:t>
            </a:r>
            <a:endParaRPr lang="en-US" sz="2400"/>
          </a:p>
          <a:p>
            <a:pPr algn="ctr"/>
            <a:r>
              <a:rPr lang="en-US" sz="2400" u="sng"/>
              <a:t>Chính tả</a:t>
            </a:r>
          </a:p>
          <a:p>
            <a:pPr algn="ctr"/>
            <a:endParaRPr lang="en-US" sz="2400"/>
          </a:p>
        </p:txBody>
      </p:sp>
      <p:sp>
        <p:nvSpPr>
          <p:cNvPr id="2051" name="Text Box 4"/>
          <p:cNvSpPr txBox="1">
            <a:spLocks noChangeArrowheads="1"/>
          </p:cNvSpPr>
          <p:nvPr/>
        </p:nvSpPr>
        <p:spPr bwMode="auto">
          <a:xfrm>
            <a:off x="5943600" y="1981200"/>
            <a:ext cx="184150" cy="366713"/>
          </a:xfrm>
          <a:prstGeom prst="rect">
            <a:avLst/>
          </a:prstGeom>
          <a:noFill/>
          <a:ln w="9525">
            <a:noFill/>
            <a:miter lim="800000"/>
            <a:headEnd/>
            <a:tailEnd/>
          </a:ln>
        </p:spPr>
        <p:txBody>
          <a:bodyPr>
            <a:spAutoFit/>
          </a:bodyPr>
          <a:lstStyle/>
          <a:p>
            <a:pPr>
              <a:spcBef>
                <a:spcPct val="50000"/>
              </a:spcBef>
            </a:pPr>
            <a:endParaRPr lang="en-US"/>
          </a:p>
        </p:txBody>
      </p:sp>
      <p:sp>
        <p:nvSpPr>
          <p:cNvPr id="2052" name="Text Box 7"/>
          <p:cNvSpPr txBox="1">
            <a:spLocks noChangeArrowheads="1"/>
          </p:cNvSpPr>
          <p:nvPr/>
        </p:nvSpPr>
        <p:spPr bwMode="auto">
          <a:xfrm>
            <a:off x="822325" y="2398713"/>
            <a:ext cx="184150" cy="366712"/>
          </a:xfrm>
          <a:prstGeom prst="rect">
            <a:avLst/>
          </a:prstGeom>
          <a:noFill/>
          <a:ln w="9525">
            <a:noFill/>
            <a:miter lim="800000"/>
            <a:headEnd/>
            <a:tailEnd/>
          </a:ln>
        </p:spPr>
        <p:txBody>
          <a:bodyPr wrap="none">
            <a:spAutoFit/>
          </a:bodyPr>
          <a:lstStyle/>
          <a:p>
            <a:endParaRPr lang="en-US"/>
          </a:p>
        </p:txBody>
      </p:sp>
      <p:sp>
        <p:nvSpPr>
          <p:cNvPr id="11276" name="Text Box 12"/>
          <p:cNvSpPr txBox="1">
            <a:spLocks noChangeArrowheads="1"/>
          </p:cNvSpPr>
          <p:nvPr/>
        </p:nvSpPr>
        <p:spPr bwMode="auto">
          <a:xfrm>
            <a:off x="152400" y="2133600"/>
            <a:ext cx="8991600" cy="3416300"/>
          </a:xfrm>
          <a:prstGeom prst="rect">
            <a:avLst/>
          </a:prstGeom>
          <a:noFill/>
          <a:ln w="9525">
            <a:noFill/>
            <a:miter lim="800000"/>
            <a:headEnd/>
            <a:tailEnd/>
          </a:ln>
        </p:spPr>
        <p:txBody>
          <a:bodyPr>
            <a:spAutoFit/>
          </a:bodyPr>
          <a:lstStyle/>
          <a:p>
            <a:r>
              <a:rPr lang="en-US" sz="2400"/>
              <a:t>                      </a:t>
            </a:r>
            <a:r>
              <a:rPr lang="en-US" sz="2400">
                <a:solidFill>
                  <a:srgbClr val="FF0000"/>
                </a:solidFill>
              </a:rPr>
              <a:t>Ai nghĩ ra các chữ số 1, 2, 3, 4, …?</a:t>
            </a:r>
          </a:p>
          <a:p>
            <a:r>
              <a:rPr lang="en-US" sz="2400"/>
              <a:t>      Người ta gọi các chữ số 1, 2, 3, 4,…   là chữ số A-rập vì cho rằng chúng do người A-rập nghĩ ra. Sự thực thì không phải như vậy.</a:t>
            </a:r>
          </a:p>
          <a:p>
            <a:r>
              <a:rPr lang="en-US" sz="2400"/>
              <a:t>       Vào năm 750, một nhà thiên văn học Ấn Độ đã đến thăm Bát-đa. Ông mang theo một bảng thiên văn do người Ấn Độ làm ra để dâng tặng quốc vương đang trị vì. Các chữ số Ấn Độ 1, 2, 3, 4,… dùng trong bảng đó đã được người A-rập nhanh chóng tiếp thu và về sau được truyền bá rộng rãi. </a:t>
            </a:r>
          </a:p>
        </p:txBody>
      </p:sp>
      <p:sp>
        <p:nvSpPr>
          <p:cNvPr id="11277" name="Text Box 13"/>
          <p:cNvSpPr txBox="1">
            <a:spLocks noChangeArrowheads="1"/>
          </p:cNvSpPr>
          <p:nvPr/>
        </p:nvSpPr>
        <p:spPr bwMode="auto">
          <a:xfrm>
            <a:off x="1676400" y="1219200"/>
            <a:ext cx="5334000" cy="457200"/>
          </a:xfrm>
          <a:prstGeom prst="rect">
            <a:avLst/>
          </a:prstGeom>
          <a:noFill/>
          <a:ln w="9525">
            <a:noFill/>
            <a:miter lim="800000"/>
            <a:headEnd/>
            <a:tailEnd/>
          </a:ln>
        </p:spPr>
        <p:txBody>
          <a:bodyPr>
            <a:spAutoFit/>
          </a:bodyPr>
          <a:lstStyle/>
          <a:p>
            <a:r>
              <a:rPr lang="en-US" sz="2400">
                <a:solidFill>
                  <a:srgbClr val="0000FF"/>
                </a:solidFill>
              </a:rPr>
              <a:t>Ai nghĩ ra các chữ số 1, 2, 3, 4, …?</a:t>
            </a:r>
          </a:p>
        </p:txBody>
      </p:sp>
      <p:pic>
        <p:nvPicPr>
          <p:cNvPr id="11278" name="Picture 14" descr="634077585959900130"/>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Effect transition="in" filter="wedge">
                                      <p:cBhvr>
                                        <p:cTn id="7" dur="2000"/>
                                        <p:tgtEl>
                                          <p:spTgt spid="11266">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11266">
                                            <p:txEl>
                                              <p:pRg st="1" end="1"/>
                                            </p:txEl>
                                          </p:spTgt>
                                        </p:tgtEl>
                                        <p:attrNameLst>
                                          <p:attrName>style.visibility</p:attrName>
                                        </p:attrNameLst>
                                      </p:cBhvr>
                                      <p:to>
                                        <p:strVal val="visible"/>
                                      </p:to>
                                    </p:set>
                                    <p:animEffect transition="in" filter="wedge">
                                      <p:cBhvr>
                                        <p:cTn id="10" dur="2000"/>
                                        <p:tgtEl>
                                          <p:spTgt spid="11266">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1277"/>
                                        </p:tgtEl>
                                        <p:attrNameLst>
                                          <p:attrName>style.visibility</p:attrName>
                                        </p:attrNameLst>
                                      </p:cBhvr>
                                      <p:to>
                                        <p:strVal val="visible"/>
                                      </p:to>
                                    </p:set>
                                    <p:animEffect transition="in" filter="checkerboard(across)">
                                      <p:cBhvr>
                                        <p:cTn id="15" dur="500"/>
                                        <p:tgtEl>
                                          <p:spTgt spid="1127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4" presetClass="entr" presetSubtype="10" fill="hold" grpId="0" nodeType="clickEffect">
                                  <p:stCondLst>
                                    <p:cond delay="0"/>
                                  </p:stCondLst>
                                  <p:iterate type="lt">
                                    <p:tmPct val="0"/>
                                  </p:iterate>
                                  <p:childTnLst>
                                    <p:set>
                                      <p:cBhvr>
                                        <p:cTn id="19" dur="1" fill="hold">
                                          <p:stCondLst>
                                            <p:cond delay="0"/>
                                          </p:stCondLst>
                                        </p:cTn>
                                        <p:tgtEl>
                                          <p:spTgt spid="11276">
                                            <p:txEl>
                                              <p:pRg st="0" end="0"/>
                                            </p:txEl>
                                          </p:spTgt>
                                        </p:tgtEl>
                                        <p:attrNameLst>
                                          <p:attrName>style.visibility</p:attrName>
                                        </p:attrNameLst>
                                      </p:cBhvr>
                                      <p:to>
                                        <p:strVal val="visible"/>
                                      </p:to>
                                    </p:set>
                                    <p:animEffect transition="in" filter="randombar(horizontal)">
                                      <p:cBhvr>
                                        <p:cTn id="20" dur="500"/>
                                        <p:tgtEl>
                                          <p:spTgt spid="11276">
                                            <p:txEl>
                                              <p:pRg st="0" end="0"/>
                                            </p:tx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1276">
                                            <p:txEl>
                                              <p:pRg st="1" end="1"/>
                                            </p:txEl>
                                          </p:spTgt>
                                        </p:tgtEl>
                                        <p:attrNameLst>
                                          <p:attrName>style.visibility</p:attrName>
                                        </p:attrNameLst>
                                      </p:cBhvr>
                                      <p:to>
                                        <p:strVal val="visible"/>
                                      </p:to>
                                    </p:set>
                                    <p:animEffect transition="in" filter="randombar(horizontal)">
                                      <p:cBhvr>
                                        <p:cTn id="23" dur="500"/>
                                        <p:tgtEl>
                                          <p:spTgt spid="11276">
                                            <p:txEl>
                                              <p:pRg st="1" end="1"/>
                                            </p:txEl>
                                          </p:spTgt>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11276">
                                            <p:txEl>
                                              <p:pRg st="2" end="2"/>
                                            </p:txEl>
                                          </p:spTgt>
                                        </p:tgtEl>
                                        <p:attrNameLst>
                                          <p:attrName>style.visibility</p:attrName>
                                        </p:attrNameLst>
                                      </p:cBhvr>
                                      <p:to>
                                        <p:strVal val="visible"/>
                                      </p:to>
                                    </p:set>
                                    <p:animEffect transition="in" filter="randombar(horizontal)">
                                      <p:cBhvr>
                                        <p:cTn id="26" dur="500"/>
                                        <p:tgtEl>
                                          <p:spTgt spid="11276">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8" presetClass="entr" presetSubtype="16" fill="hold" nodeType="clickEffect">
                                  <p:stCondLst>
                                    <p:cond delay="0"/>
                                  </p:stCondLst>
                                  <p:childTnLst>
                                    <p:set>
                                      <p:cBhvr>
                                        <p:cTn id="30" dur="1" fill="hold">
                                          <p:stCondLst>
                                            <p:cond delay="0"/>
                                          </p:stCondLst>
                                        </p:cTn>
                                        <p:tgtEl>
                                          <p:spTgt spid="11278"/>
                                        </p:tgtEl>
                                        <p:attrNameLst>
                                          <p:attrName>style.visibility</p:attrName>
                                        </p:attrNameLst>
                                      </p:cBhvr>
                                      <p:to>
                                        <p:strVal val="visible"/>
                                      </p:to>
                                    </p:set>
                                    <p:animEffect transition="in" filter="diamond(in)">
                                      <p:cBhvr>
                                        <p:cTn id="31" dur="2000"/>
                                        <p:tgtEl>
                                          <p:spTgt spid="1127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xit" presetSubtype="16" fill="hold" nodeType="clickEffect">
                                  <p:stCondLst>
                                    <p:cond delay="0"/>
                                  </p:stCondLst>
                                  <p:childTnLst>
                                    <p:animEffect transition="out" filter="box(in)">
                                      <p:cBhvr>
                                        <p:cTn id="35" dur="500"/>
                                        <p:tgtEl>
                                          <p:spTgt spid="11278"/>
                                        </p:tgtEl>
                                      </p:cBhvr>
                                    </p:animEffect>
                                    <p:set>
                                      <p:cBhvr>
                                        <p:cTn id="36" dur="1" fill="hold">
                                          <p:stCondLst>
                                            <p:cond delay="499"/>
                                          </p:stCondLst>
                                        </p:cTn>
                                        <p:tgtEl>
                                          <p:spTgt spid="112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6" grpId="0" build="allAtOnce"/>
      <p:bldP spid="1127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Line 5"/>
          <p:cNvSpPr>
            <a:spLocks noChangeShapeType="1"/>
          </p:cNvSpPr>
          <p:nvPr/>
        </p:nvSpPr>
        <p:spPr bwMode="auto">
          <a:xfrm>
            <a:off x="4267200" y="1981200"/>
            <a:ext cx="0" cy="4572000"/>
          </a:xfrm>
          <a:prstGeom prst="line">
            <a:avLst/>
          </a:prstGeom>
          <a:noFill/>
          <a:ln w="9525">
            <a:solidFill>
              <a:schemeClr val="tx1"/>
            </a:solidFill>
            <a:round/>
            <a:headEnd/>
            <a:tailEnd/>
          </a:ln>
        </p:spPr>
        <p:txBody>
          <a:bodyPr/>
          <a:lstStyle/>
          <a:p>
            <a:endParaRPr lang="en-US"/>
          </a:p>
        </p:txBody>
      </p:sp>
      <p:sp>
        <p:nvSpPr>
          <p:cNvPr id="10248" name="Text Box 8"/>
          <p:cNvSpPr txBox="1">
            <a:spLocks noChangeArrowheads="1"/>
          </p:cNvSpPr>
          <p:nvPr/>
        </p:nvSpPr>
        <p:spPr bwMode="auto">
          <a:xfrm>
            <a:off x="1431925" y="2706688"/>
            <a:ext cx="1014413" cy="457200"/>
          </a:xfrm>
          <a:prstGeom prst="rect">
            <a:avLst/>
          </a:prstGeom>
          <a:noFill/>
          <a:ln w="9525">
            <a:noFill/>
            <a:miter lim="800000"/>
            <a:headEnd/>
            <a:tailEnd/>
          </a:ln>
        </p:spPr>
        <p:txBody>
          <a:bodyPr wrap="none">
            <a:spAutoFit/>
          </a:bodyPr>
          <a:lstStyle/>
          <a:p>
            <a:r>
              <a:rPr lang="en-US" sz="2400"/>
              <a:t>A- rập</a:t>
            </a:r>
          </a:p>
        </p:txBody>
      </p:sp>
      <p:sp>
        <p:nvSpPr>
          <p:cNvPr id="10249" name="Text Box 9"/>
          <p:cNvSpPr txBox="1">
            <a:spLocks noChangeArrowheads="1"/>
          </p:cNvSpPr>
          <p:nvPr/>
        </p:nvSpPr>
        <p:spPr bwMode="auto">
          <a:xfrm>
            <a:off x="1431925" y="3087688"/>
            <a:ext cx="1031875" cy="457200"/>
          </a:xfrm>
          <a:prstGeom prst="rect">
            <a:avLst/>
          </a:prstGeom>
          <a:noFill/>
          <a:ln w="9525">
            <a:noFill/>
            <a:miter lim="800000"/>
            <a:headEnd/>
            <a:tailEnd/>
          </a:ln>
        </p:spPr>
        <p:txBody>
          <a:bodyPr wrap="none">
            <a:spAutoFit/>
          </a:bodyPr>
          <a:lstStyle/>
          <a:p>
            <a:r>
              <a:rPr lang="en-US" sz="2400"/>
              <a:t>Ấn Độ</a:t>
            </a:r>
          </a:p>
        </p:txBody>
      </p:sp>
      <p:sp>
        <p:nvSpPr>
          <p:cNvPr id="10250" name="Text Box 10"/>
          <p:cNvSpPr txBox="1">
            <a:spLocks noChangeArrowheads="1"/>
          </p:cNvSpPr>
          <p:nvPr/>
        </p:nvSpPr>
        <p:spPr bwMode="auto">
          <a:xfrm>
            <a:off x="1295400" y="3505200"/>
            <a:ext cx="1379538" cy="457200"/>
          </a:xfrm>
          <a:prstGeom prst="rect">
            <a:avLst/>
          </a:prstGeom>
          <a:noFill/>
          <a:ln w="9525">
            <a:noFill/>
            <a:miter lim="800000"/>
            <a:headEnd/>
            <a:tailEnd/>
          </a:ln>
        </p:spPr>
        <p:txBody>
          <a:bodyPr>
            <a:spAutoFit/>
          </a:bodyPr>
          <a:lstStyle/>
          <a:p>
            <a:r>
              <a:rPr lang="en-US" sz="2400"/>
              <a:t> Bát- đa</a:t>
            </a:r>
          </a:p>
        </p:txBody>
      </p:sp>
      <p:sp>
        <p:nvSpPr>
          <p:cNvPr id="10251" name="Text Box 11"/>
          <p:cNvSpPr txBox="1">
            <a:spLocks noChangeArrowheads="1"/>
          </p:cNvSpPr>
          <p:nvPr/>
        </p:nvSpPr>
        <p:spPr bwMode="auto">
          <a:xfrm>
            <a:off x="914400" y="3886200"/>
            <a:ext cx="2211388" cy="457200"/>
          </a:xfrm>
          <a:prstGeom prst="rect">
            <a:avLst/>
          </a:prstGeom>
          <a:noFill/>
          <a:ln w="9525">
            <a:noFill/>
            <a:miter lim="800000"/>
            <a:headEnd/>
            <a:tailEnd/>
          </a:ln>
        </p:spPr>
        <p:txBody>
          <a:bodyPr>
            <a:spAutoFit/>
          </a:bodyPr>
          <a:lstStyle/>
          <a:p>
            <a:r>
              <a:rPr lang="en-US" sz="2400"/>
              <a:t>     dâng tặng</a:t>
            </a:r>
          </a:p>
        </p:txBody>
      </p:sp>
      <p:sp>
        <p:nvSpPr>
          <p:cNvPr id="3079" name="Rectangle 12"/>
          <p:cNvSpPr>
            <a:spLocks noChangeArrowheads="1"/>
          </p:cNvSpPr>
          <p:nvPr/>
        </p:nvSpPr>
        <p:spPr bwMode="auto">
          <a:xfrm>
            <a:off x="1981200" y="228600"/>
            <a:ext cx="5334000" cy="1200150"/>
          </a:xfrm>
          <a:prstGeom prst="rect">
            <a:avLst/>
          </a:prstGeom>
          <a:noFill/>
          <a:ln w="9525">
            <a:noFill/>
            <a:miter lim="800000"/>
            <a:headEnd/>
            <a:tailEnd/>
          </a:ln>
        </p:spPr>
        <p:txBody>
          <a:bodyPr>
            <a:spAutoFit/>
          </a:bodyPr>
          <a:lstStyle/>
          <a:p>
            <a:endParaRPr lang="en-US" sz="2400"/>
          </a:p>
          <a:p>
            <a:r>
              <a:rPr lang="en-US" sz="2400"/>
              <a:t>                    </a:t>
            </a:r>
            <a:r>
              <a:rPr lang="en-US" sz="2400" u="sng"/>
              <a:t>Chính tả</a:t>
            </a:r>
          </a:p>
          <a:p>
            <a:r>
              <a:rPr lang="en-US" sz="2400"/>
              <a:t>   </a:t>
            </a:r>
            <a:r>
              <a:rPr lang="en-US" sz="2400">
                <a:solidFill>
                  <a:srgbClr val="0000FF"/>
                </a:solidFill>
              </a:rPr>
              <a:t>Ai nghĩ ra các chữ số 1, 2, 3, 4,…?</a:t>
            </a:r>
          </a:p>
        </p:txBody>
      </p:sp>
      <p:sp>
        <p:nvSpPr>
          <p:cNvPr id="10253" name="Text Box 13"/>
          <p:cNvSpPr txBox="1">
            <a:spLocks noChangeArrowheads="1"/>
          </p:cNvSpPr>
          <p:nvPr/>
        </p:nvSpPr>
        <p:spPr bwMode="auto">
          <a:xfrm>
            <a:off x="1355725" y="1868488"/>
            <a:ext cx="1473200" cy="457200"/>
          </a:xfrm>
          <a:prstGeom prst="rect">
            <a:avLst/>
          </a:prstGeom>
          <a:noFill/>
          <a:ln w="9525">
            <a:noFill/>
            <a:miter lim="800000"/>
            <a:headEnd/>
            <a:tailEnd/>
          </a:ln>
        </p:spPr>
        <p:txBody>
          <a:bodyPr wrap="none">
            <a:spAutoFit/>
          </a:bodyPr>
          <a:lstStyle/>
          <a:p>
            <a:r>
              <a:rPr lang="en-US" sz="2400" u="sng"/>
              <a:t>Viết đúng</a:t>
            </a:r>
          </a:p>
        </p:txBody>
      </p:sp>
      <p:sp>
        <p:nvSpPr>
          <p:cNvPr id="10254" name="Text Box 14"/>
          <p:cNvSpPr txBox="1">
            <a:spLocks noChangeArrowheads="1"/>
          </p:cNvSpPr>
          <p:nvPr/>
        </p:nvSpPr>
        <p:spPr bwMode="auto">
          <a:xfrm>
            <a:off x="5622925" y="1792288"/>
            <a:ext cx="1524000" cy="457200"/>
          </a:xfrm>
          <a:prstGeom prst="rect">
            <a:avLst/>
          </a:prstGeom>
          <a:noFill/>
          <a:ln w="9525">
            <a:noFill/>
            <a:miter lim="800000"/>
            <a:headEnd/>
            <a:tailEnd/>
          </a:ln>
        </p:spPr>
        <p:txBody>
          <a:bodyPr wrap="none">
            <a:spAutoFit/>
          </a:bodyPr>
          <a:lstStyle/>
          <a:p>
            <a:r>
              <a:rPr lang="en-US" sz="2400" u="sng"/>
              <a:t>Luyện tập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5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5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4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10248">
                                            <p:txEl>
                                              <p:pRg st="0" end="0"/>
                                            </p:txEl>
                                          </p:spTgt>
                                        </p:tgtEl>
                                        <p:attrNameLst>
                                          <p:attrName>style.visibility</p:attrName>
                                        </p:attrNameLst>
                                      </p:cBhvr>
                                      <p:to>
                                        <p:strVal val="visible"/>
                                      </p:to>
                                    </p:set>
                                    <p:animEffect transition="in" filter="blinds(horizontal)">
                                      <p:cBhvr>
                                        <p:cTn id="15" dur="500"/>
                                        <p:tgtEl>
                                          <p:spTgt spid="10248">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10249">
                                            <p:txEl>
                                              <p:pRg st="0" end="0"/>
                                            </p:txEl>
                                          </p:spTgt>
                                        </p:tgtEl>
                                        <p:attrNameLst>
                                          <p:attrName>style.visibility</p:attrName>
                                        </p:attrNameLst>
                                      </p:cBhvr>
                                      <p:to>
                                        <p:strVal val="visible"/>
                                      </p:to>
                                    </p:set>
                                    <p:animEffect transition="in" filter="blinds(horizontal)">
                                      <p:cBhvr>
                                        <p:cTn id="20" dur="500"/>
                                        <p:tgtEl>
                                          <p:spTgt spid="10249">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0250"/>
                                        </p:tgtEl>
                                        <p:attrNameLst>
                                          <p:attrName>style.visibility</p:attrName>
                                        </p:attrNameLst>
                                      </p:cBhvr>
                                      <p:to>
                                        <p:strVal val="visible"/>
                                      </p:to>
                                    </p:set>
                                    <p:animEffect transition="in" filter="randombar(horizontal)">
                                      <p:cBhvr>
                                        <p:cTn id="25" dur="500"/>
                                        <p:tgtEl>
                                          <p:spTgt spid="1025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3" presetClass="entr" presetSubtype="0" fill="hold" nodeType="clickEffect">
                                  <p:stCondLst>
                                    <p:cond delay="0"/>
                                  </p:stCondLst>
                                  <p:childTnLst>
                                    <p:set>
                                      <p:cBhvr>
                                        <p:cTn id="29" dur="1" fill="hold">
                                          <p:stCondLst>
                                            <p:cond delay="0"/>
                                          </p:stCondLst>
                                        </p:cTn>
                                        <p:tgtEl>
                                          <p:spTgt spid="10251"/>
                                        </p:tgtEl>
                                        <p:attrNameLst>
                                          <p:attrName>style.visibility</p:attrName>
                                        </p:attrNameLst>
                                      </p:cBhvr>
                                      <p:to>
                                        <p:strVal val="visible"/>
                                      </p:to>
                                    </p:set>
                                    <p:anim calcmode="lin" valueType="num">
                                      <p:cBhvr>
                                        <p:cTn id="30" dur="500" fill="hold"/>
                                        <p:tgtEl>
                                          <p:spTgt spid="10251"/>
                                        </p:tgtEl>
                                        <p:attrNameLst>
                                          <p:attrName>ppt_w</p:attrName>
                                        </p:attrNameLst>
                                      </p:cBhvr>
                                      <p:tavLst>
                                        <p:tav tm="0">
                                          <p:val>
                                            <p:fltVal val="0"/>
                                          </p:val>
                                        </p:tav>
                                        <p:tav tm="100000">
                                          <p:val>
                                            <p:strVal val="#ppt_w"/>
                                          </p:val>
                                        </p:tav>
                                      </p:tavLst>
                                    </p:anim>
                                    <p:anim calcmode="lin" valueType="num">
                                      <p:cBhvr>
                                        <p:cTn id="31" dur="500" fill="hold"/>
                                        <p:tgtEl>
                                          <p:spTgt spid="10251"/>
                                        </p:tgtEl>
                                        <p:attrNameLst>
                                          <p:attrName>ppt_h</p:attrName>
                                        </p:attrNameLst>
                                      </p:cBhvr>
                                      <p:tavLst>
                                        <p:tav tm="0">
                                          <p:val>
                                            <p:fltVal val="0"/>
                                          </p:val>
                                        </p:tav>
                                        <p:tav tm="100000">
                                          <p:val>
                                            <p:strVal val="#ppt_h"/>
                                          </p:val>
                                        </p:tav>
                                      </p:tavLst>
                                    </p:anim>
                                    <p:animEffect transition="in" filter="fade">
                                      <p:cBhvr>
                                        <p:cTn id="32" dur="500"/>
                                        <p:tgtEl>
                                          <p:spTgt spid="10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1025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228600" y="1676400"/>
            <a:ext cx="8763000" cy="3416300"/>
          </a:xfrm>
          <a:prstGeom prst="rect">
            <a:avLst/>
          </a:prstGeom>
          <a:noFill/>
          <a:ln w="9525">
            <a:noFill/>
            <a:miter lim="800000"/>
            <a:headEnd/>
            <a:tailEnd/>
          </a:ln>
        </p:spPr>
        <p:txBody>
          <a:bodyPr>
            <a:spAutoFit/>
          </a:bodyPr>
          <a:lstStyle/>
          <a:p>
            <a:r>
              <a:rPr lang="en-US" sz="2400"/>
              <a:t>                           </a:t>
            </a:r>
            <a:r>
              <a:rPr lang="en-US" sz="2400">
                <a:solidFill>
                  <a:srgbClr val="FF0000"/>
                </a:solidFill>
              </a:rPr>
              <a:t>Ai nghĩ ra các chữ số 1, 2, 3, 4, …?</a:t>
            </a:r>
          </a:p>
          <a:p>
            <a:r>
              <a:rPr lang="en-US" sz="2400"/>
              <a:t>      Người ta gọi các chữ số 1, 2, 3, 4,…   là chữ số A-rập vì cho rằng chúng do người A-rập nghĩ ra. Sự thực thì không phải như vậy.</a:t>
            </a:r>
          </a:p>
          <a:p>
            <a:r>
              <a:rPr lang="en-US" sz="2400"/>
              <a:t>       Vào năm 750, một nhà thiên văn học Ấn Độ đã đến thăm Bát-đa. Ông mang theo một bảng thiên văn do người Ấn Độ làm ra để dâng tặng quốc vương đang trị vì. Các chữ số Ấn Độ 1, 2, 3, 4,… dùng trong bảng đó đã được người A-rập nhanh chóng tiếp thu và về sau được truyền bá rộng rãi. </a:t>
            </a:r>
          </a:p>
        </p:txBody>
      </p:sp>
      <p:sp>
        <p:nvSpPr>
          <p:cNvPr id="4099" name="Rectangle 5"/>
          <p:cNvSpPr>
            <a:spLocks noChangeArrowheads="1"/>
          </p:cNvSpPr>
          <p:nvPr/>
        </p:nvSpPr>
        <p:spPr bwMode="auto">
          <a:xfrm>
            <a:off x="1905000" y="304800"/>
            <a:ext cx="5715000" cy="1570038"/>
          </a:xfrm>
          <a:prstGeom prst="rect">
            <a:avLst/>
          </a:prstGeom>
          <a:noFill/>
          <a:ln w="9525">
            <a:noFill/>
            <a:miter lim="800000"/>
            <a:headEnd/>
            <a:tailEnd/>
          </a:ln>
        </p:spPr>
        <p:txBody>
          <a:bodyPr>
            <a:spAutoFit/>
          </a:bodyPr>
          <a:lstStyle/>
          <a:p>
            <a:endParaRPr lang="en-US" sz="2400"/>
          </a:p>
          <a:p>
            <a:r>
              <a:rPr lang="en-US" sz="2400"/>
              <a:t>                    </a:t>
            </a:r>
            <a:r>
              <a:rPr lang="en-US" sz="2400" u="sng"/>
              <a:t>Chính tả</a:t>
            </a:r>
          </a:p>
          <a:p>
            <a:r>
              <a:rPr lang="en-US" sz="2400"/>
              <a:t>   </a:t>
            </a:r>
            <a:r>
              <a:rPr lang="en-US" sz="2400">
                <a:solidFill>
                  <a:srgbClr val="0000FF"/>
                </a:solidFill>
              </a:rPr>
              <a:t>Ai nghĩ ra các chữ số 1, 2, 3, 4,…?</a:t>
            </a:r>
          </a:p>
          <a:p>
            <a:endParaRPr lang="en-US" sz="2400"/>
          </a:p>
        </p:txBody>
      </p:sp>
      <p:sp>
        <p:nvSpPr>
          <p:cNvPr id="9231" name="Text Box 15"/>
          <p:cNvSpPr txBox="1">
            <a:spLocks noChangeArrowheads="1"/>
          </p:cNvSpPr>
          <p:nvPr/>
        </p:nvSpPr>
        <p:spPr bwMode="auto">
          <a:xfrm>
            <a:off x="1279525" y="1639888"/>
            <a:ext cx="1473200" cy="457200"/>
          </a:xfrm>
          <a:prstGeom prst="rect">
            <a:avLst/>
          </a:prstGeom>
          <a:noFill/>
          <a:ln w="9525">
            <a:noFill/>
            <a:miter lim="800000"/>
            <a:headEnd/>
            <a:tailEnd/>
          </a:ln>
        </p:spPr>
        <p:txBody>
          <a:bodyPr wrap="none">
            <a:spAutoFit/>
          </a:bodyPr>
          <a:lstStyle/>
          <a:p>
            <a:r>
              <a:rPr lang="en-US" sz="2400" u="sng"/>
              <a:t>Viết đúng</a:t>
            </a:r>
          </a:p>
        </p:txBody>
      </p:sp>
      <p:sp>
        <p:nvSpPr>
          <p:cNvPr id="9232" name="Text Box 16"/>
          <p:cNvSpPr txBox="1">
            <a:spLocks noChangeArrowheads="1"/>
          </p:cNvSpPr>
          <p:nvPr/>
        </p:nvSpPr>
        <p:spPr bwMode="auto">
          <a:xfrm>
            <a:off x="6156325" y="1639888"/>
            <a:ext cx="1524000" cy="457200"/>
          </a:xfrm>
          <a:prstGeom prst="rect">
            <a:avLst/>
          </a:prstGeom>
          <a:noFill/>
          <a:ln w="9525">
            <a:noFill/>
            <a:miter lim="800000"/>
            <a:headEnd/>
            <a:tailEnd/>
          </a:ln>
        </p:spPr>
        <p:txBody>
          <a:bodyPr wrap="none">
            <a:spAutoFit/>
          </a:bodyPr>
          <a:lstStyle/>
          <a:p>
            <a:r>
              <a:rPr lang="en-US" sz="2400" u="sng"/>
              <a:t>Luyện tập</a:t>
            </a:r>
          </a:p>
        </p:txBody>
      </p:sp>
      <p:sp>
        <p:nvSpPr>
          <p:cNvPr id="9233" name="Line 17"/>
          <p:cNvSpPr>
            <a:spLocks noChangeShapeType="1"/>
          </p:cNvSpPr>
          <p:nvPr/>
        </p:nvSpPr>
        <p:spPr bwMode="auto">
          <a:xfrm>
            <a:off x="4495800" y="1905000"/>
            <a:ext cx="0" cy="45720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xit" presetSubtype="10" fill="hold" nodeType="clickEffect">
                                  <p:stCondLst>
                                    <p:cond delay="0"/>
                                  </p:stCondLst>
                                  <p:childTnLst>
                                    <p:animEffect transition="out" filter="blinds(horizontal)">
                                      <p:cBhvr>
                                        <p:cTn id="6" dur="500"/>
                                        <p:tgtEl>
                                          <p:spTgt spid="9220"/>
                                        </p:tgtEl>
                                      </p:cBhvr>
                                    </p:animEffect>
                                    <p:set>
                                      <p:cBhvr>
                                        <p:cTn id="7" dur="1" fill="hold">
                                          <p:stCondLst>
                                            <p:cond delay="499"/>
                                          </p:stCondLst>
                                        </p:cTn>
                                        <p:tgtEl>
                                          <p:spTgt spid="9220"/>
                                        </p:tgtEl>
                                        <p:attrNameLst>
                                          <p:attrName>style.visibility</p:attrName>
                                        </p:attrNameLst>
                                      </p:cBhvr>
                                      <p:to>
                                        <p:strVal val="hidden"/>
                                      </p:to>
                                    </p:se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231"/>
                                        </p:tgtEl>
                                        <p:attrNameLst>
                                          <p:attrName>style.visibility</p:attrName>
                                        </p:attrNameLst>
                                      </p:cBhvr>
                                      <p:to>
                                        <p:strVal val="visible"/>
                                      </p:to>
                                    </p:set>
                                    <p:animEffect transition="in" filter="checkerboard(across)">
                                      <p:cBhvr>
                                        <p:cTn id="12" dur="500"/>
                                        <p:tgtEl>
                                          <p:spTgt spid="9231"/>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9233"/>
                                        </p:tgtEl>
                                        <p:attrNameLst>
                                          <p:attrName>style.visibility</p:attrName>
                                        </p:attrNameLst>
                                      </p:cBhvr>
                                      <p:to>
                                        <p:strVal val="visible"/>
                                      </p:to>
                                    </p:set>
                                    <p:animEffect transition="in" filter="checkerboard(across)">
                                      <p:cBhvr>
                                        <p:cTn id="15" dur="500"/>
                                        <p:tgtEl>
                                          <p:spTgt spid="9233"/>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9232"/>
                                        </p:tgtEl>
                                        <p:attrNameLst>
                                          <p:attrName>style.visibility</p:attrName>
                                        </p:attrNameLst>
                                      </p:cBhvr>
                                      <p:to>
                                        <p:strVal val="visible"/>
                                      </p:to>
                                    </p:set>
                                    <p:animEffect transition="in" filter="checkerboard(across)">
                                      <p:cBhvr>
                                        <p:cTn id="18" dur="500"/>
                                        <p:tgtEl>
                                          <p:spTgt spid="9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1" grpId="0"/>
      <p:bldP spid="9232" grpId="0"/>
      <p:bldP spid="923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ChangeArrowheads="1"/>
          </p:cNvSpPr>
          <p:nvPr/>
        </p:nvSpPr>
        <p:spPr bwMode="auto">
          <a:xfrm>
            <a:off x="0" y="1185863"/>
            <a:ext cx="9144000" cy="4894262"/>
          </a:xfrm>
          <a:prstGeom prst="rect">
            <a:avLst/>
          </a:prstGeom>
          <a:noFill/>
          <a:ln w="9525">
            <a:noFill/>
            <a:miter lim="800000"/>
            <a:headEnd/>
            <a:tailEnd/>
          </a:ln>
        </p:spPr>
        <p:txBody>
          <a:bodyPr>
            <a:spAutoFit/>
          </a:bodyPr>
          <a:lstStyle/>
          <a:p>
            <a:r>
              <a:rPr lang="en-US" sz="2400"/>
              <a:t> 2/    Tìm những tiếng thích hợp điền vào chỗ trống để hoàn chỉnh mẫu chuyện dưới đây. Biết rằng, các ô số 1 chứa tiếng có âm đầu là </a:t>
            </a:r>
            <a:r>
              <a:rPr lang="en-US" sz="2400">
                <a:solidFill>
                  <a:srgbClr val="FF0000"/>
                </a:solidFill>
              </a:rPr>
              <a:t>tr</a:t>
            </a:r>
            <a:r>
              <a:rPr lang="en-US" sz="2400"/>
              <a:t> hoặc </a:t>
            </a:r>
            <a:r>
              <a:rPr lang="en-US" sz="2400">
                <a:solidFill>
                  <a:srgbClr val="FF0000"/>
                </a:solidFill>
              </a:rPr>
              <a:t>ch</a:t>
            </a:r>
            <a:r>
              <a:rPr lang="en-US" sz="2400"/>
              <a:t>, còn các ô số 2 chứa tiếng có vần là </a:t>
            </a:r>
            <a:r>
              <a:rPr lang="en-US" sz="2400">
                <a:solidFill>
                  <a:srgbClr val="FF0000"/>
                </a:solidFill>
              </a:rPr>
              <a:t>êt</a:t>
            </a:r>
            <a:r>
              <a:rPr lang="en-US" sz="2400"/>
              <a:t> hoặc </a:t>
            </a:r>
            <a:r>
              <a:rPr lang="en-US" sz="2400">
                <a:solidFill>
                  <a:srgbClr val="FF0000"/>
                </a:solidFill>
              </a:rPr>
              <a:t>êch</a:t>
            </a:r>
            <a:r>
              <a:rPr lang="en-US" sz="2400"/>
              <a:t>.</a:t>
            </a:r>
          </a:p>
          <a:p>
            <a:endParaRPr lang="en-US" sz="2400"/>
          </a:p>
          <a:p>
            <a:r>
              <a:rPr lang="en-US" sz="2400"/>
              <a:t>                                            </a:t>
            </a:r>
            <a:r>
              <a:rPr lang="en-US" sz="2400">
                <a:solidFill>
                  <a:srgbClr val="FF3399"/>
                </a:solidFill>
              </a:rPr>
              <a:t>Trí nhớ tốt</a:t>
            </a:r>
          </a:p>
          <a:p>
            <a:r>
              <a:rPr lang="en-US" sz="2400"/>
              <a:t>      </a:t>
            </a:r>
          </a:p>
          <a:p>
            <a:r>
              <a:rPr lang="en-US" sz="2400"/>
              <a:t>          Sơn vừa ……….....mắt nhìn lên tấm bản đồ vừa nghe chị Hương kể chuyện Cô-lôm-bô tìm ra ……….Mĩ. Chị Hương say sưa kể rồi…….thúc:</a:t>
            </a:r>
          </a:p>
          <a:p>
            <a:r>
              <a:rPr lang="en-US" sz="2400"/>
              <a:t>        - Chuyện này đã xảy ra từ 500 năm trước.</a:t>
            </a:r>
          </a:p>
          <a:p>
            <a:r>
              <a:rPr lang="en-US" sz="2400"/>
              <a:t>      Nghe vậy, Sơn bỗng …………mặt ra rồi…………..trồ:</a:t>
            </a:r>
          </a:p>
          <a:p>
            <a:r>
              <a:rPr lang="en-US" sz="2400"/>
              <a:t>        - Sao mà chị có …... nhớ tốt thế.</a:t>
            </a:r>
          </a:p>
          <a:p>
            <a:endParaRPr lang="en-US" sz="2400"/>
          </a:p>
        </p:txBody>
      </p:sp>
      <p:sp>
        <p:nvSpPr>
          <p:cNvPr id="5123" name="Text Box 7"/>
          <p:cNvSpPr txBox="1">
            <a:spLocks noChangeArrowheads="1"/>
          </p:cNvSpPr>
          <p:nvPr/>
        </p:nvSpPr>
        <p:spPr bwMode="auto">
          <a:xfrm>
            <a:off x="2209800" y="3389313"/>
            <a:ext cx="304800" cy="366712"/>
          </a:xfrm>
          <a:prstGeom prst="rect">
            <a:avLst/>
          </a:prstGeom>
          <a:noFill/>
          <a:ln w="9525">
            <a:noFill/>
            <a:miter lim="800000"/>
            <a:headEnd/>
            <a:tailEnd/>
          </a:ln>
        </p:spPr>
        <p:txBody>
          <a:bodyPr>
            <a:spAutoFit/>
          </a:bodyPr>
          <a:lstStyle/>
          <a:p>
            <a:endParaRPr lang="en-US"/>
          </a:p>
        </p:txBody>
      </p:sp>
      <p:sp>
        <p:nvSpPr>
          <p:cNvPr id="12297" name="Text Box 9"/>
          <p:cNvSpPr txBox="1">
            <a:spLocks noChangeArrowheads="1"/>
          </p:cNvSpPr>
          <p:nvPr/>
        </p:nvSpPr>
        <p:spPr bwMode="auto">
          <a:xfrm>
            <a:off x="2209800" y="3352800"/>
            <a:ext cx="1082675" cy="457200"/>
          </a:xfrm>
          <a:prstGeom prst="rect">
            <a:avLst/>
          </a:prstGeom>
          <a:noFill/>
          <a:ln w="9525">
            <a:noFill/>
            <a:miter lim="800000"/>
            <a:headEnd/>
            <a:tailEnd/>
          </a:ln>
        </p:spPr>
        <p:txBody>
          <a:bodyPr>
            <a:spAutoFit/>
          </a:bodyPr>
          <a:lstStyle/>
          <a:p>
            <a:r>
              <a:rPr lang="en-US" sz="2400">
                <a:solidFill>
                  <a:srgbClr val="FF0000"/>
                </a:solidFill>
              </a:rPr>
              <a:t>(2)</a:t>
            </a:r>
          </a:p>
        </p:txBody>
      </p:sp>
      <p:sp>
        <p:nvSpPr>
          <p:cNvPr id="12301" name="Text Box 13"/>
          <p:cNvSpPr txBox="1">
            <a:spLocks noChangeArrowheads="1"/>
          </p:cNvSpPr>
          <p:nvPr/>
        </p:nvSpPr>
        <p:spPr bwMode="auto">
          <a:xfrm>
            <a:off x="4953000" y="3657600"/>
            <a:ext cx="1066800" cy="457200"/>
          </a:xfrm>
          <a:prstGeom prst="rect">
            <a:avLst/>
          </a:prstGeom>
          <a:noFill/>
          <a:ln w="9525">
            <a:noFill/>
            <a:miter lim="800000"/>
            <a:headEnd/>
            <a:tailEnd/>
          </a:ln>
        </p:spPr>
        <p:txBody>
          <a:bodyPr>
            <a:spAutoFit/>
          </a:bodyPr>
          <a:lstStyle/>
          <a:p>
            <a:r>
              <a:rPr lang="en-US" sz="2400">
                <a:solidFill>
                  <a:srgbClr val="FF0000"/>
                </a:solidFill>
              </a:rPr>
              <a:t>(1)</a:t>
            </a:r>
          </a:p>
        </p:txBody>
      </p:sp>
      <p:sp>
        <p:nvSpPr>
          <p:cNvPr id="12302" name="Text Box 14"/>
          <p:cNvSpPr txBox="1">
            <a:spLocks noChangeArrowheads="1"/>
          </p:cNvSpPr>
          <p:nvPr/>
        </p:nvSpPr>
        <p:spPr bwMode="auto">
          <a:xfrm>
            <a:off x="1584325" y="4038600"/>
            <a:ext cx="1235075" cy="457200"/>
          </a:xfrm>
          <a:prstGeom prst="rect">
            <a:avLst/>
          </a:prstGeom>
          <a:noFill/>
          <a:ln w="9525">
            <a:noFill/>
            <a:miter lim="800000"/>
            <a:headEnd/>
            <a:tailEnd/>
          </a:ln>
        </p:spPr>
        <p:txBody>
          <a:bodyPr>
            <a:spAutoFit/>
          </a:bodyPr>
          <a:lstStyle/>
          <a:p>
            <a:r>
              <a:rPr lang="en-US" sz="2400">
                <a:solidFill>
                  <a:srgbClr val="FF0000"/>
                </a:solidFill>
              </a:rPr>
              <a:t>(2)</a:t>
            </a:r>
          </a:p>
        </p:txBody>
      </p:sp>
      <p:sp>
        <p:nvSpPr>
          <p:cNvPr id="12303" name="Text Box 15"/>
          <p:cNvSpPr txBox="1">
            <a:spLocks noChangeArrowheads="1"/>
          </p:cNvSpPr>
          <p:nvPr/>
        </p:nvSpPr>
        <p:spPr bwMode="auto">
          <a:xfrm>
            <a:off x="3413125" y="4800600"/>
            <a:ext cx="1311275" cy="457200"/>
          </a:xfrm>
          <a:prstGeom prst="rect">
            <a:avLst/>
          </a:prstGeom>
          <a:noFill/>
          <a:ln w="9525">
            <a:noFill/>
            <a:miter lim="800000"/>
            <a:headEnd/>
            <a:tailEnd/>
          </a:ln>
        </p:spPr>
        <p:txBody>
          <a:bodyPr>
            <a:spAutoFit/>
          </a:bodyPr>
          <a:lstStyle/>
          <a:p>
            <a:r>
              <a:rPr lang="en-US" sz="2400">
                <a:solidFill>
                  <a:srgbClr val="FF0000"/>
                </a:solidFill>
              </a:rPr>
              <a:t>(2)</a:t>
            </a:r>
          </a:p>
        </p:txBody>
      </p:sp>
      <p:sp>
        <p:nvSpPr>
          <p:cNvPr id="12304" name="Text Box 16"/>
          <p:cNvSpPr txBox="1">
            <a:spLocks noChangeArrowheads="1"/>
          </p:cNvSpPr>
          <p:nvPr/>
        </p:nvSpPr>
        <p:spPr bwMode="auto">
          <a:xfrm>
            <a:off x="6232525" y="4837113"/>
            <a:ext cx="1463675" cy="457200"/>
          </a:xfrm>
          <a:prstGeom prst="rect">
            <a:avLst/>
          </a:prstGeom>
          <a:noFill/>
          <a:ln w="9525">
            <a:noFill/>
            <a:miter lim="800000"/>
            <a:headEnd/>
            <a:tailEnd/>
          </a:ln>
        </p:spPr>
        <p:txBody>
          <a:bodyPr>
            <a:spAutoFit/>
          </a:bodyPr>
          <a:lstStyle/>
          <a:p>
            <a:r>
              <a:rPr lang="en-US" sz="2400">
                <a:solidFill>
                  <a:srgbClr val="FF0000"/>
                </a:solidFill>
              </a:rPr>
              <a:t>(1)</a:t>
            </a:r>
          </a:p>
        </p:txBody>
      </p:sp>
      <p:sp>
        <p:nvSpPr>
          <p:cNvPr id="12305" name="Text Box 17"/>
          <p:cNvSpPr txBox="1">
            <a:spLocks noChangeArrowheads="1"/>
          </p:cNvSpPr>
          <p:nvPr/>
        </p:nvSpPr>
        <p:spPr bwMode="auto">
          <a:xfrm>
            <a:off x="3032125" y="5218113"/>
            <a:ext cx="777875" cy="457200"/>
          </a:xfrm>
          <a:prstGeom prst="rect">
            <a:avLst/>
          </a:prstGeom>
          <a:noFill/>
          <a:ln w="9525">
            <a:noFill/>
            <a:miter lim="800000"/>
            <a:headEnd/>
            <a:tailEnd/>
          </a:ln>
        </p:spPr>
        <p:txBody>
          <a:bodyPr>
            <a:spAutoFit/>
          </a:bodyPr>
          <a:lstStyle/>
          <a:p>
            <a:r>
              <a:rPr lang="en-US" sz="2400">
                <a:solidFill>
                  <a:srgbClr val="FF0000"/>
                </a:solidFill>
              </a:rPr>
              <a:t>(1)</a:t>
            </a:r>
          </a:p>
        </p:txBody>
      </p:sp>
      <p:sp>
        <p:nvSpPr>
          <p:cNvPr id="12306" name="Rectangle 18"/>
          <p:cNvSpPr>
            <a:spLocks noChangeArrowheads="1"/>
          </p:cNvSpPr>
          <p:nvPr/>
        </p:nvSpPr>
        <p:spPr bwMode="auto">
          <a:xfrm>
            <a:off x="609600" y="0"/>
            <a:ext cx="7086600" cy="1200150"/>
          </a:xfrm>
          <a:prstGeom prst="rect">
            <a:avLst/>
          </a:prstGeom>
          <a:noFill/>
          <a:ln w="9525">
            <a:noFill/>
            <a:miter lim="800000"/>
            <a:headEnd/>
            <a:tailEnd/>
          </a:ln>
        </p:spPr>
        <p:txBody>
          <a:bodyPr>
            <a:spAutoFit/>
          </a:bodyPr>
          <a:lstStyle/>
          <a:p>
            <a:r>
              <a:rPr lang="en-US" sz="2400"/>
              <a:t>                  </a:t>
            </a:r>
          </a:p>
          <a:p>
            <a:r>
              <a:rPr lang="en-US" sz="2400"/>
              <a:t>                                       </a:t>
            </a:r>
            <a:r>
              <a:rPr lang="en-US" sz="2400" u="sng"/>
              <a:t>Chính tả</a:t>
            </a:r>
          </a:p>
          <a:p>
            <a:r>
              <a:rPr lang="en-US" sz="2400"/>
              <a:t>                 </a:t>
            </a:r>
            <a:r>
              <a:rPr lang="en-US" sz="2400">
                <a:solidFill>
                  <a:srgbClr val="0000FF"/>
                </a:solidFill>
              </a:rPr>
              <a:t>Ai nghĩ ra các chữ số 1, 2, 3, 4,…?</a:t>
            </a:r>
          </a:p>
        </p:txBody>
      </p:sp>
      <p:sp>
        <p:nvSpPr>
          <p:cNvPr id="12308" name="Text Box 20"/>
          <p:cNvSpPr txBox="1">
            <a:spLocks noChangeArrowheads="1"/>
          </p:cNvSpPr>
          <p:nvPr/>
        </p:nvSpPr>
        <p:spPr bwMode="auto">
          <a:xfrm>
            <a:off x="2286000" y="3389313"/>
            <a:ext cx="1371600" cy="457200"/>
          </a:xfrm>
          <a:prstGeom prst="rect">
            <a:avLst/>
          </a:prstGeom>
          <a:noFill/>
          <a:ln w="9525">
            <a:noFill/>
            <a:miter lim="800000"/>
            <a:headEnd/>
            <a:tailEnd/>
          </a:ln>
        </p:spPr>
        <p:txBody>
          <a:bodyPr>
            <a:spAutoFit/>
          </a:bodyPr>
          <a:lstStyle/>
          <a:p>
            <a:r>
              <a:rPr lang="en-US" sz="2400">
                <a:solidFill>
                  <a:srgbClr val="0000FF"/>
                </a:solidFill>
              </a:rPr>
              <a:t>nghếch</a:t>
            </a:r>
          </a:p>
        </p:txBody>
      </p:sp>
      <p:sp>
        <p:nvSpPr>
          <p:cNvPr id="12309" name="Text Box 21"/>
          <p:cNvSpPr txBox="1">
            <a:spLocks noChangeArrowheads="1"/>
          </p:cNvSpPr>
          <p:nvPr/>
        </p:nvSpPr>
        <p:spPr bwMode="auto">
          <a:xfrm>
            <a:off x="5013325" y="3733800"/>
            <a:ext cx="1006475" cy="457200"/>
          </a:xfrm>
          <a:prstGeom prst="rect">
            <a:avLst/>
          </a:prstGeom>
          <a:noFill/>
          <a:ln w="9525">
            <a:noFill/>
            <a:miter lim="800000"/>
            <a:headEnd/>
            <a:tailEnd/>
          </a:ln>
        </p:spPr>
        <p:txBody>
          <a:bodyPr>
            <a:spAutoFit/>
          </a:bodyPr>
          <a:lstStyle/>
          <a:p>
            <a:r>
              <a:rPr lang="en-US" sz="2400">
                <a:solidFill>
                  <a:srgbClr val="0000FF"/>
                </a:solidFill>
              </a:rPr>
              <a:t>châu</a:t>
            </a:r>
          </a:p>
        </p:txBody>
      </p:sp>
      <p:sp>
        <p:nvSpPr>
          <p:cNvPr id="12310" name="Text Box 22"/>
          <p:cNvSpPr txBox="1">
            <a:spLocks noChangeArrowheads="1"/>
          </p:cNvSpPr>
          <p:nvPr/>
        </p:nvSpPr>
        <p:spPr bwMode="auto">
          <a:xfrm>
            <a:off x="1447800" y="4078288"/>
            <a:ext cx="955675" cy="457200"/>
          </a:xfrm>
          <a:prstGeom prst="rect">
            <a:avLst/>
          </a:prstGeom>
          <a:noFill/>
          <a:ln w="9525">
            <a:noFill/>
            <a:miter lim="800000"/>
            <a:headEnd/>
            <a:tailEnd/>
          </a:ln>
        </p:spPr>
        <p:txBody>
          <a:bodyPr>
            <a:spAutoFit/>
          </a:bodyPr>
          <a:lstStyle/>
          <a:p>
            <a:r>
              <a:rPr lang="en-US" sz="2400">
                <a:solidFill>
                  <a:srgbClr val="0000FF"/>
                </a:solidFill>
              </a:rPr>
              <a:t>kết</a:t>
            </a:r>
          </a:p>
        </p:txBody>
      </p:sp>
      <p:sp>
        <p:nvSpPr>
          <p:cNvPr id="12311" name="Text Box 23"/>
          <p:cNvSpPr txBox="1">
            <a:spLocks noChangeArrowheads="1"/>
          </p:cNvSpPr>
          <p:nvPr/>
        </p:nvSpPr>
        <p:spPr bwMode="auto">
          <a:xfrm>
            <a:off x="3565525" y="4876800"/>
            <a:ext cx="1082675" cy="457200"/>
          </a:xfrm>
          <a:prstGeom prst="rect">
            <a:avLst/>
          </a:prstGeom>
          <a:noFill/>
          <a:ln w="9525">
            <a:noFill/>
            <a:miter lim="800000"/>
            <a:headEnd/>
            <a:tailEnd/>
          </a:ln>
        </p:spPr>
        <p:txBody>
          <a:bodyPr>
            <a:spAutoFit/>
          </a:bodyPr>
          <a:lstStyle/>
          <a:p>
            <a:r>
              <a:rPr lang="en-US" sz="2400">
                <a:solidFill>
                  <a:srgbClr val="0000FF"/>
                </a:solidFill>
              </a:rPr>
              <a:t>nghệt</a:t>
            </a:r>
          </a:p>
        </p:txBody>
      </p:sp>
      <p:sp>
        <p:nvSpPr>
          <p:cNvPr id="12312" name="Text Box 24"/>
          <p:cNvSpPr txBox="1">
            <a:spLocks noChangeArrowheads="1"/>
          </p:cNvSpPr>
          <p:nvPr/>
        </p:nvSpPr>
        <p:spPr bwMode="auto">
          <a:xfrm>
            <a:off x="6461125" y="4837113"/>
            <a:ext cx="1158875" cy="457200"/>
          </a:xfrm>
          <a:prstGeom prst="rect">
            <a:avLst/>
          </a:prstGeom>
          <a:noFill/>
          <a:ln w="9525">
            <a:noFill/>
            <a:miter lim="800000"/>
            <a:headEnd/>
            <a:tailEnd/>
          </a:ln>
        </p:spPr>
        <p:txBody>
          <a:bodyPr>
            <a:spAutoFit/>
          </a:bodyPr>
          <a:lstStyle/>
          <a:p>
            <a:r>
              <a:rPr lang="en-US" sz="2400">
                <a:solidFill>
                  <a:srgbClr val="0000FF"/>
                </a:solidFill>
              </a:rPr>
              <a:t>trầm</a:t>
            </a:r>
          </a:p>
        </p:txBody>
      </p:sp>
      <p:sp>
        <p:nvSpPr>
          <p:cNvPr id="12313" name="Text Box 25"/>
          <p:cNvSpPr txBox="1">
            <a:spLocks noChangeArrowheads="1"/>
          </p:cNvSpPr>
          <p:nvPr/>
        </p:nvSpPr>
        <p:spPr bwMode="auto">
          <a:xfrm>
            <a:off x="2955925" y="5181600"/>
            <a:ext cx="701675" cy="457200"/>
          </a:xfrm>
          <a:prstGeom prst="rect">
            <a:avLst/>
          </a:prstGeom>
          <a:noFill/>
          <a:ln w="9525">
            <a:noFill/>
            <a:miter lim="800000"/>
            <a:headEnd/>
            <a:tailEnd/>
          </a:ln>
        </p:spPr>
        <p:txBody>
          <a:bodyPr>
            <a:spAutoFit/>
          </a:bodyPr>
          <a:lstStyle/>
          <a:p>
            <a:r>
              <a:rPr lang="en-US" sz="2400">
                <a:solidFill>
                  <a:srgbClr val="0000FF"/>
                </a:solidFill>
              </a:rPr>
              <a:t>trí</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0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9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29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30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301">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30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305">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304">
                                            <p:txEl>
                                              <p:pRg st="0" end="0"/>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2297"/>
                                        </p:tgtEl>
                                        <p:attrNameLst>
                                          <p:attrName>style.visibility</p:attrName>
                                        </p:attrNameLst>
                                      </p:cBhvr>
                                      <p:to>
                                        <p:strVal val="hidden"/>
                                      </p:to>
                                    </p:set>
                                  </p:childTnLst>
                                </p:cTn>
                              </p:par>
                              <p:par>
                                <p:cTn id="25" presetID="11" presetClass="exit" presetSubtype="0" fill="hold" grpId="0" nodeType="withEffect">
                                  <p:stCondLst>
                                    <p:cond delay="0"/>
                                  </p:stCondLst>
                                  <p:childTnLst>
                                    <p:anim calcmode="discrete" valueType="str">
                                      <p:cBhvr>
                                        <p:cTn id="26" dur="1000"/>
                                        <p:tgtEl>
                                          <p:spTgt spid="12301">
                                            <p:txEl>
                                              <p:pRg st="0" end="0"/>
                                            </p:txEl>
                                          </p:spTgt>
                                        </p:tgtEl>
                                        <p:attrNameLst>
                                          <p:attrName>style.visibility</p:attrName>
                                        </p:attrNameLst>
                                      </p:cBhvr>
                                      <p:tavLst>
                                        <p:tav tm="0">
                                          <p:val>
                                            <p:strVal val="hidden"/>
                                          </p:val>
                                        </p:tav>
                                        <p:tav tm="50000">
                                          <p:val>
                                            <p:strVal val="visible"/>
                                          </p:val>
                                        </p:tav>
                                      </p:tavLst>
                                    </p:anim>
                                    <p:set>
                                      <p:cBhvr>
                                        <p:cTn id="27" dur="1" fill="hold">
                                          <p:stCondLst>
                                            <p:cond delay="999"/>
                                          </p:stCondLst>
                                        </p:cTn>
                                        <p:tgtEl>
                                          <p:spTgt spid="12301">
                                            <p:txEl>
                                              <p:pRg st="0" end="0"/>
                                            </p:txEl>
                                          </p:spTgt>
                                        </p:tgtEl>
                                        <p:attrNameLst>
                                          <p:attrName>style.visibility</p:attrName>
                                        </p:attrNameLst>
                                      </p:cBhvr>
                                      <p:to>
                                        <p:strVal val="hidden"/>
                                      </p:to>
                                    </p:set>
                                  </p:childTnLst>
                                </p:cTn>
                              </p:par>
                              <p:par>
                                <p:cTn id="28" presetID="11" presetClass="exit" presetSubtype="0" fill="hold" nodeType="withEffect">
                                  <p:stCondLst>
                                    <p:cond delay="0"/>
                                  </p:stCondLst>
                                  <p:childTnLst>
                                    <p:anim calcmode="discrete" valueType="str">
                                      <p:cBhvr>
                                        <p:cTn id="29" dur="1000"/>
                                        <p:tgtEl>
                                          <p:spTgt spid="12302"/>
                                        </p:tgtEl>
                                        <p:attrNameLst>
                                          <p:attrName>style.visibility</p:attrName>
                                        </p:attrNameLst>
                                      </p:cBhvr>
                                      <p:tavLst>
                                        <p:tav tm="0">
                                          <p:val>
                                            <p:strVal val="hidden"/>
                                          </p:val>
                                        </p:tav>
                                        <p:tav tm="50000">
                                          <p:val>
                                            <p:strVal val="visible"/>
                                          </p:val>
                                        </p:tav>
                                      </p:tavLst>
                                    </p:anim>
                                    <p:set>
                                      <p:cBhvr>
                                        <p:cTn id="30" dur="1" fill="hold">
                                          <p:stCondLst>
                                            <p:cond delay="999"/>
                                          </p:stCondLst>
                                        </p:cTn>
                                        <p:tgtEl>
                                          <p:spTgt spid="12302"/>
                                        </p:tgtEl>
                                        <p:attrNameLst>
                                          <p:attrName>style.visibility</p:attrName>
                                        </p:attrNameLst>
                                      </p:cBhvr>
                                      <p:to>
                                        <p:strVal val="hidden"/>
                                      </p:to>
                                    </p:set>
                                  </p:childTnLst>
                                </p:cTn>
                              </p:par>
                              <p:par>
                                <p:cTn id="31" presetID="11" presetClass="exit" presetSubtype="0" fill="hold" nodeType="withEffect">
                                  <p:stCondLst>
                                    <p:cond delay="0"/>
                                  </p:stCondLst>
                                  <p:childTnLst>
                                    <p:anim calcmode="discrete" valueType="str">
                                      <p:cBhvr>
                                        <p:cTn id="32" dur="1000"/>
                                        <p:tgtEl>
                                          <p:spTgt spid="12303">
                                            <p:txEl>
                                              <p:pRg st="0" end="0"/>
                                            </p:txEl>
                                          </p:spTgt>
                                        </p:tgtEl>
                                        <p:attrNameLst>
                                          <p:attrName>style.visibility</p:attrName>
                                        </p:attrNameLst>
                                      </p:cBhvr>
                                      <p:tavLst>
                                        <p:tav tm="0">
                                          <p:val>
                                            <p:strVal val="hidden"/>
                                          </p:val>
                                        </p:tav>
                                        <p:tav tm="50000">
                                          <p:val>
                                            <p:strVal val="visible"/>
                                          </p:val>
                                        </p:tav>
                                      </p:tavLst>
                                    </p:anim>
                                    <p:set>
                                      <p:cBhvr>
                                        <p:cTn id="33" dur="1" fill="hold">
                                          <p:stCondLst>
                                            <p:cond delay="999"/>
                                          </p:stCondLst>
                                        </p:cTn>
                                        <p:tgtEl>
                                          <p:spTgt spid="12303">
                                            <p:txEl>
                                              <p:pRg st="0" end="0"/>
                                            </p:txEl>
                                          </p:spTgt>
                                        </p:tgtEl>
                                        <p:attrNameLst>
                                          <p:attrName>style.visibility</p:attrName>
                                        </p:attrNameLst>
                                      </p:cBhvr>
                                      <p:to>
                                        <p:strVal val="hidden"/>
                                      </p:to>
                                    </p:set>
                                  </p:childTnLst>
                                </p:cTn>
                              </p:par>
                              <p:par>
                                <p:cTn id="34" presetID="1" presetClass="exit" presetSubtype="0" fill="hold" nodeType="withEffect">
                                  <p:stCondLst>
                                    <p:cond delay="0"/>
                                  </p:stCondLst>
                                  <p:childTnLst>
                                    <p:set>
                                      <p:cBhvr>
                                        <p:cTn id="35" dur="1" fill="hold">
                                          <p:stCondLst>
                                            <p:cond delay="0"/>
                                          </p:stCondLst>
                                        </p:cTn>
                                        <p:tgtEl>
                                          <p:spTgt spid="12304">
                                            <p:txEl>
                                              <p:pRg st="0" end="0"/>
                                            </p:txEl>
                                          </p:spTgt>
                                        </p:tgtEl>
                                        <p:attrNameLst>
                                          <p:attrName>style.visibility</p:attrName>
                                        </p:attrNameLst>
                                      </p:cBhvr>
                                      <p:to>
                                        <p:strVal val="hidden"/>
                                      </p:to>
                                    </p:set>
                                  </p:childTnLst>
                                </p:cTn>
                              </p:par>
                              <p:par>
                                <p:cTn id="36" presetID="1" presetClass="exit" presetSubtype="0" fill="hold" nodeType="withEffect">
                                  <p:stCondLst>
                                    <p:cond delay="0"/>
                                  </p:stCondLst>
                                  <p:childTnLst>
                                    <p:set>
                                      <p:cBhvr>
                                        <p:cTn id="37" dur="1" fill="hold">
                                          <p:stCondLst>
                                            <p:cond delay="0"/>
                                          </p:stCondLst>
                                        </p:cTn>
                                        <p:tgtEl>
                                          <p:spTgt spid="12305">
                                            <p:txEl>
                                              <p:pRg st="0" end="0"/>
                                            </p:txEl>
                                          </p:spTgt>
                                        </p:tgtEl>
                                        <p:attrNameLst>
                                          <p:attrName>style.visibility</p:attrName>
                                        </p:attrNameLst>
                                      </p:cBhvr>
                                      <p:to>
                                        <p:strVal val="hidden"/>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2308"/>
                                        </p:tgtEl>
                                        <p:attrNameLst>
                                          <p:attrName>style.visibility</p:attrName>
                                        </p:attrNameLst>
                                      </p:cBhvr>
                                      <p:to>
                                        <p:strVal val="visible"/>
                                      </p:to>
                                    </p:set>
                                    <p:animEffect transition="in" filter="checkerboard(across)">
                                      <p:cBhvr>
                                        <p:cTn id="42" dur="500"/>
                                        <p:tgtEl>
                                          <p:spTgt spid="12308"/>
                                        </p:tgtEl>
                                      </p:cBhvr>
                                    </p:animEffect>
                                  </p:childTnLst>
                                </p:cTn>
                              </p:par>
                              <p:par>
                                <p:cTn id="43" presetID="1" presetClass="entr" presetSubtype="0" fill="hold" nodeType="withEffect">
                                  <p:stCondLst>
                                    <p:cond delay="0"/>
                                  </p:stCondLst>
                                  <p:childTnLst>
                                    <p:set>
                                      <p:cBhvr>
                                        <p:cTn id="44" dur="1" fill="hold">
                                          <p:stCondLst>
                                            <p:cond delay="0"/>
                                          </p:stCondLst>
                                        </p:cTn>
                                        <p:tgtEl>
                                          <p:spTgt spid="12309"/>
                                        </p:tgtEl>
                                        <p:attrNameLst>
                                          <p:attrName>style.visibility</p:attrName>
                                        </p:attrNameLst>
                                      </p:cBhvr>
                                      <p:to>
                                        <p:strVal val="visible"/>
                                      </p:to>
                                    </p:set>
                                  </p:childTnLst>
                                </p:cTn>
                              </p:par>
                              <p:par>
                                <p:cTn id="45" presetID="16" presetClass="entr" presetSubtype="26" fill="hold" grpId="0" nodeType="withEffect">
                                  <p:stCondLst>
                                    <p:cond delay="0"/>
                                  </p:stCondLst>
                                  <p:childTnLst>
                                    <p:set>
                                      <p:cBhvr>
                                        <p:cTn id="46" dur="1" fill="hold">
                                          <p:stCondLst>
                                            <p:cond delay="0"/>
                                          </p:stCondLst>
                                        </p:cTn>
                                        <p:tgtEl>
                                          <p:spTgt spid="12310"/>
                                        </p:tgtEl>
                                        <p:attrNameLst>
                                          <p:attrName>style.visibility</p:attrName>
                                        </p:attrNameLst>
                                      </p:cBhvr>
                                      <p:to>
                                        <p:strVal val="visible"/>
                                      </p:to>
                                    </p:set>
                                    <p:animEffect transition="in" filter="barn(inHorizontal)">
                                      <p:cBhvr>
                                        <p:cTn id="47" dur="500"/>
                                        <p:tgtEl>
                                          <p:spTgt spid="12310"/>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12311"/>
                                        </p:tgtEl>
                                        <p:attrNameLst>
                                          <p:attrName>style.visibility</p:attrName>
                                        </p:attrNameLst>
                                      </p:cBhvr>
                                      <p:to>
                                        <p:strVal val="visible"/>
                                      </p:to>
                                    </p:set>
                                    <p:animEffect transition="in" filter="blinds(horizontal)">
                                      <p:cBhvr>
                                        <p:cTn id="50" dur="500"/>
                                        <p:tgtEl>
                                          <p:spTgt spid="12311"/>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12312">
                                            <p:txEl>
                                              <p:pRg st="0" end="0"/>
                                            </p:txEl>
                                          </p:spTgt>
                                        </p:tgtEl>
                                        <p:attrNameLst>
                                          <p:attrName>style.visibility</p:attrName>
                                        </p:attrNameLst>
                                      </p:cBhvr>
                                      <p:to>
                                        <p:strVal val="visible"/>
                                      </p:to>
                                    </p:set>
                                    <p:animEffect transition="in" filter="wipe(down)">
                                      <p:cBhvr>
                                        <p:cTn id="53" dur="500"/>
                                        <p:tgtEl>
                                          <p:spTgt spid="12312">
                                            <p:txEl>
                                              <p:pRg st="0" end="0"/>
                                            </p:txEl>
                                          </p:spTgt>
                                        </p:tgtEl>
                                      </p:cBhvr>
                                    </p:animEffect>
                                  </p:childTnLst>
                                </p:cTn>
                              </p:par>
                              <p:par>
                                <p:cTn id="54" presetID="16" presetClass="entr" presetSubtype="26" fill="hold" grpId="0" nodeType="withEffect">
                                  <p:stCondLst>
                                    <p:cond delay="0"/>
                                  </p:stCondLst>
                                  <p:childTnLst>
                                    <p:set>
                                      <p:cBhvr>
                                        <p:cTn id="55" dur="1" fill="hold">
                                          <p:stCondLst>
                                            <p:cond delay="0"/>
                                          </p:stCondLst>
                                        </p:cTn>
                                        <p:tgtEl>
                                          <p:spTgt spid="12313"/>
                                        </p:tgtEl>
                                        <p:attrNameLst>
                                          <p:attrName>style.visibility</p:attrName>
                                        </p:attrNameLst>
                                      </p:cBhvr>
                                      <p:to>
                                        <p:strVal val="visible"/>
                                      </p:to>
                                    </p:set>
                                    <p:animEffect transition="in" filter="barn(inHorizontal)">
                                      <p:cBhvr>
                                        <p:cTn id="56" dur="500"/>
                                        <p:tgtEl>
                                          <p:spTgt spid="12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p:bldP spid="12297" grpId="0"/>
      <p:bldP spid="12297" grpId="1"/>
      <p:bldP spid="12301" grpId="0" build="allAtOnce"/>
      <p:bldP spid="12302" grpId="0"/>
      <p:bldP spid="12306" grpId="0"/>
      <p:bldP spid="12308" grpId="0"/>
      <p:bldP spid="12310" grpId="0"/>
      <p:bldP spid="12311" grpId="0"/>
      <p:bldP spid="12312" grpId="0" build="allAtOnce"/>
      <p:bldP spid="12313"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318</TotalTime>
  <Words>490</Words>
  <Application>Microsoft PowerPoint</Application>
  <PresentationFormat>On-screen Show (4:3)</PresentationFormat>
  <Paragraphs>46</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Default Design</vt:lpstr>
      <vt:lpstr>Slide 1</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CSTeam</cp:lastModifiedBy>
  <cp:revision>18</cp:revision>
  <cp:lastPrinted>1601-01-01T00:00:00Z</cp:lastPrinted>
  <dcterms:created xsi:type="dcterms:W3CDTF">1601-01-01T00:00:00Z</dcterms:created>
  <dcterms:modified xsi:type="dcterms:W3CDTF">2016-06-30T01:59:11Z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